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300" r:id="rId3"/>
    <p:sldId id="417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8" r:id="rId16"/>
    <p:sldId id="4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68" d="100"/>
          <a:sy n="6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B39D6-9BBE-430A-8B46-7BF996F38E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0169A-B0F7-4714-B8FF-91DE3094D946}">
      <dgm:prSet phldrT="[Text]"/>
      <dgm:spPr/>
      <dgm:t>
        <a:bodyPr/>
        <a:lstStyle/>
        <a:p>
          <a:r>
            <a:rPr lang="en-US" dirty="0" smtClean="0"/>
            <a:t>Inflow</a:t>
          </a:r>
          <a:endParaRPr lang="en-US" dirty="0"/>
        </a:p>
      </dgm:t>
    </dgm:pt>
    <dgm:pt modelId="{F3F0280F-785E-4613-885A-3D31F627566D}" type="parTrans" cxnId="{BE2069F1-1A82-49BB-AF0B-2BE8E19DDB81}">
      <dgm:prSet/>
      <dgm:spPr/>
      <dgm:t>
        <a:bodyPr/>
        <a:lstStyle/>
        <a:p>
          <a:endParaRPr lang="en-US"/>
        </a:p>
      </dgm:t>
    </dgm:pt>
    <dgm:pt modelId="{8493BA00-64C4-4C11-87BA-8DAFA3DC5144}" type="sibTrans" cxnId="{BE2069F1-1A82-49BB-AF0B-2BE8E19DDB81}">
      <dgm:prSet/>
      <dgm:spPr/>
      <dgm:t>
        <a:bodyPr/>
        <a:lstStyle/>
        <a:p>
          <a:endParaRPr lang="en-US"/>
        </a:p>
      </dgm:t>
    </dgm:pt>
    <dgm:pt modelId="{21E77D8F-470E-4B6A-A833-B0AF0BDE9A20}">
      <dgm:prSet phldrT="[Text]" custT="1"/>
      <dgm:spPr/>
      <dgm:t>
        <a:bodyPr/>
        <a:lstStyle/>
        <a:p>
          <a:r>
            <a:rPr lang="en-US" sz="1800" dirty="0" smtClean="0"/>
            <a:t>Water level recorder in upstream of reservoir preferably  at the bridge</a:t>
          </a:r>
          <a:endParaRPr lang="en-US" sz="1800" dirty="0"/>
        </a:p>
      </dgm:t>
    </dgm:pt>
    <dgm:pt modelId="{4C4795FC-2FF9-44F5-95A6-80E836B97C99}" type="parTrans" cxnId="{CB21CFF0-0841-4C19-B08E-617E23E0F0F1}">
      <dgm:prSet/>
      <dgm:spPr/>
      <dgm:t>
        <a:bodyPr/>
        <a:lstStyle/>
        <a:p>
          <a:endParaRPr lang="en-US"/>
        </a:p>
      </dgm:t>
    </dgm:pt>
    <dgm:pt modelId="{98AEFE05-DC21-4810-BD0E-FF5DD45E3AA9}" type="sibTrans" cxnId="{CB21CFF0-0841-4C19-B08E-617E23E0F0F1}">
      <dgm:prSet/>
      <dgm:spPr/>
      <dgm:t>
        <a:bodyPr/>
        <a:lstStyle/>
        <a:p>
          <a:endParaRPr lang="en-US"/>
        </a:p>
      </dgm:t>
    </dgm:pt>
    <dgm:pt modelId="{556FB371-5568-4DE5-BAA8-FD53C11F9F0E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08CD0712-9037-4CA5-9B03-0EE982215BE7}" type="parTrans" cxnId="{D6E8B58E-DB55-47CD-868B-24D50FED2A04}">
      <dgm:prSet/>
      <dgm:spPr/>
      <dgm:t>
        <a:bodyPr/>
        <a:lstStyle/>
        <a:p>
          <a:endParaRPr lang="en-US"/>
        </a:p>
      </dgm:t>
    </dgm:pt>
    <dgm:pt modelId="{0F117D72-C7D0-428C-BB3A-ECDD94468E66}" type="sibTrans" cxnId="{D6E8B58E-DB55-47CD-868B-24D50FED2A04}">
      <dgm:prSet/>
      <dgm:spPr/>
      <dgm:t>
        <a:bodyPr/>
        <a:lstStyle/>
        <a:p>
          <a:endParaRPr lang="en-US"/>
        </a:p>
      </dgm:t>
    </dgm:pt>
    <dgm:pt modelId="{3124B4AF-2531-4E79-B788-6E20D30CD907}">
      <dgm:prSet phldrT="[Text]" custT="1"/>
      <dgm:spPr/>
      <dgm:t>
        <a:bodyPr/>
        <a:lstStyle/>
        <a:p>
          <a:r>
            <a:rPr lang="en-US" sz="1800" dirty="0" smtClean="0"/>
            <a:t>Water level:: Shaft encoder if stilling well exists or Radar/Ultrasonic in reservoir </a:t>
          </a:r>
          <a:endParaRPr lang="en-US" sz="1800" dirty="0"/>
        </a:p>
      </dgm:t>
    </dgm:pt>
    <dgm:pt modelId="{776CCAEE-165D-4517-A80B-C801EC52D126}" type="parTrans" cxnId="{F4FBAE94-7D6F-44C3-88C8-DF67250BA88E}">
      <dgm:prSet/>
      <dgm:spPr/>
      <dgm:t>
        <a:bodyPr/>
        <a:lstStyle/>
        <a:p>
          <a:endParaRPr lang="en-US"/>
        </a:p>
      </dgm:t>
    </dgm:pt>
    <dgm:pt modelId="{51588C90-A021-4FD7-9A7C-CDD3C59BA2D1}" type="sibTrans" cxnId="{F4FBAE94-7D6F-44C3-88C8-DF67250BA88E}">
      <dgm:prSet/>
      <dgm:spPr/>
      <dgm:t>
        <a:bodyPr/>
        <a:lstStyle/>
        <a:p>
          <a:endParaRPr lang="en-US"/>
        </a:p>
      </dgm:t>
    </dgm:pt>
    <dgm:pt modelId="{7676492A-19C5-45C5-B32A-A9532E7FE3FD}">
      <dgm:prSet phldrT="[Text]"/>
      <dgm:spPr/>
      <dgm:t>
        <a:bodyPr/>
        <a:lstStyle/>
        <a:p>
          <a:r>
            <a:rPr lang="en-US" dirty="0" smtClean="0"/>
            <a:t>Spillway Outflow</a:t>
          </a:r>
          <a:endParaRPr lang="en-US" dirty="0"/>
        </a:p>
      </dgm:t>
    </dgm:pt>
    <dgm:pt modelId="{5FD11EBB-F425-4778-9CE6-882CB3B01AFA}" type="parTrans" cxnId="{7A15AEBA-C85F-4EAB-BF2B-9926D31F6CBB}">
      <dgm:prSet/>
      <dgm:spPr/>
      <dgm:t>
        <a:bodyPr/>
        <a:lstStyle/>
        <a:p>
          <a:endParaRPr lang="en-US"/>
        </a:p>
      </dgm:t>
    </dgm:pt>
    <dgm:pt modelId="{A19A9179-4FEB-4AF5-B60D-EFDB6AB1B9BD}" type="sibTrans" cxnId="{7A15AEBA-C85F-4EAB-BF2B-9926D31F6CBB}">
      <dgm:prSet/>
      <dgm:spPr/>
      <dgm:t>
        <a:bodyPr/>
        <a:lstStyle/>
        <a:p>
          <a:endParaRPr lang="en-US"/>
        </a:p>
      </dgm:t>
    </dgm:pt>
    <dgm:pt modelId="{71A2E671-487A-4596-8443-039B943058EC}">
      <dgm:prSet phldrT="[Text]" custT="1"/>
      <dgm:spPr/>
      <dgm:t>
        <a:bodyPr/>
        <a:lstStyle/>
        <a:p>
          <a:r>
            <a:rPr lang="en-US" sz="1800" dirty="0" smtClean="0"/>
            <a:t>Water level in the downstream of spillway in the river.</a:t>
          </a:r>
          <a:endParaRPr lang="en-US" sz="1800" dirty="0"/>
        </a:p>
      </dgm:t>
    </dgm:pt>
    <dgm:pt modelId="{3E269B54-3269-4C0C-BC68-4269FB4842F9}" type="parTrans" cxnId="{A95EEE05-EF67-429E-B70E-8D7CBA303612}">
      <dgm:prSet/>
      <dgm:spPr/>
      <dgm:t>
        <a:bodyPr/>
        <a:lstStyle/>
        <a:p>
          <a:endParaRPr lang="en-US"/>
        </a:p>
      </dgm:t>
    </dgm:pt>
    <dgm:pt modelId="{7C62461A-11C9-4422-ACCD-379CA57ADF8A}" type="sibTrans" cxnId="{A95EEE05-EF67-429E-B70E-8D7CBA303612}">
      <dgm:prSet/>
      <dgm:spPr/>
      <dgm:t>
        <a:bodyPr/>
        <a:lstStyle/>
        <a:p>
          <a:endParaRPr lang="en-US"/>
        </a:p>
      </dgm:t>
    </dgm:pt>
    <dgm:pt modelId="{D607BECF-1A00-4EF6-BEB4-070D056D70F7}">
      <dgm:prSet phldrT="[Text]" custT="1"/>
      <dgm:spPr/>
      <dgm:t>
        <a:bodyPr/>
        <a:lstStyle/>
        <a:p>
          <a:r>
            <a:rPr lang="en-US" sz="1800" dirty="0" smtClean="0"/>
            <a:t>Gated Spillway:  Gate sensors to monitor opening and  estimate discharge</a:t>
          </a:r>
          <a:endParaRPr lang="en-US" sz="1800" dirty="0"/>
        </a:p>
      </dgm:t>
    </dgm:pt>
    <dgm:pt modelId="{EF0EAD6C-B813-4C2C-B0F6-23815B9CA9D1}" type="parTrans" cxnId="{ED4A0745-1A8B-4182-B34E-316998262ED0}">
      <dgm:prSet/>
      <dgm:spPr/>
      <dgm:t>
        <a:bodyPr/>
        <a:lstStyle/>
        <a:p>
          <a:endParaRPr lang="en-US"/>
        </a:p>
      </dgm:t>
    </dgm:pt>
    <dgm:pt modelId="{FEC7108C-B433-4C0F-A2B3-5DCB7A22A876}" type="sibTrans" cxnId="{ED4A0745-1A8B-4182-B34E-316998262ED0}">
      <dgm:prSet/>
      <dgm:spPr/>
      <dgm:t>
        <a:bodyPr/>
        <a:lstStyle/>
        <a:p>
          <a:endParaRPr lang="en-US"/>
        </a:p>
      </dgm:t>
    </dgm:pt>
    <dgm:pt modelId="{924AEA59-6043-4799-B1A1-35290CF2D323}">
      <dgm:prSet phldrT="[Text]"/>
      <dgm:spPr/>
      <dgm:t>
        <a:bodyPr/>
        <a:lstStyle/>
        <a:p>
          <a:r>
            <a:rPr lang="en-US" dirty="0" smtClean="0"/>
            <a:t>Canal Outflow</a:t>
          </a:r>
          <a:endParaRPr lang="en-US" dirty="0"/>
        </a:p>
      </dgm:t>
    </dgm:pt>
    <dgm:pt modelId="{5B9FA4DC-8899-4AE3-9229-019645EBF184}" type="sibTrans" cxnId="{5C6537C5-7346-432D-9D69-0FA243E29740}">
      <dgm:prSet/>
      <dgm:spPr/>
      <dgm:t>
        <a:bodyPr/>
        <a:lstStyle/>
        <a:p>
          <a:endParaRPr lang="en-US"/>
        </a:p>
      </dgm:t>
    </dgm:pt>
    <dgm:pt modelId="{BC22ADD8-879F-47FF-922E-700BF0544F99}" type="parTrans" cxnId="{5C6537C5-7346-432D-9D69-0FA243E29740}">
      <dgm:prSet/>
      <dgm:spPr/>
      <dgm:t>
        <a:bodyPr/>
        <a:lstStyle/>
        <a:p>
          <a:endParaRPr lang="en-US"/>
        </a:p>
      </dgm:t>
    </dgm:pt>
    <dgm:pt modelId="{DC8F3180-930F-4E96-AC1E-ED3E4A7D04BA}">
      <dgm:prSet phldrT="[Text]"/>
      <dgm:spPr/>
      <dgm:t>
        <a:bodyPr/>
        <a:lstStyle/>
        <a:p>
          <a:r>
            <a:rPr lang="en-US" dirty="0" smtClean="0"/>
            <a:t>Gated Spillway:  Gate sensors to monitor opening and  estimate discharge</a:t>
          </a:r>
          <a:endParaRPr lang="en-US" dirty="0"/>
        </a:p>
      </dgm:t>
    </dgm:pt>
    <dgm:pt modelId="{3C59384B-23A0-43AC-88E5-B77E8681D16D}" type="parTrans" cxnId="{6650B13D-8B18-4135-8DD7-059094E39630}">
      <dgm:prSet/>
      <dgm:spPr/>
      <dgm:t>
        <a:bodyPr/>
        <a:lstStyle/>
        <a:p>
          <a:endParaRPr lang="en-US"/>
        </a:p>
      </dgm:t>
    </dgm:pt>
    <dgm:pt modelId="{2724DC25-0F20-4E3D-BC9C-B7579F465E52}" type="sibTrans" cxnId="{6650B13D-8B18-4135-8DD7-059094E39630}">
      <dgm:prSet/>
      <dgm:spPr/>
      <dgm:t>
        <a:bodyPr/>
        <a:lstStyle/>
        <a:p>
          <a:endParaRPr lang="en-US"/>
        </a:p>
      </dgm:t>
    </dgm:pt>
    <dgm:pt modelId="{31F67C6E-6710-4DB1-A7E3-500709C7167B}">
      <dgm:prSet/>
      <dgm:spPr/>
      <dgm:t>
        <a:bodyPr/>
        <a:lstStyle/>
        <a:p>
          <a:r>
            <a:rPr lang="en-US" dirty="0" smtClean="0"/>
            <a:t>Water level in the downstream of spillway in canal</a:t>
          </a:r>
          <a:endParaRPr lang="en-US" dirty="0"/>
        </a:p>
      </dgm:t>
    </dgm:pt>
    <dgm:pt modelId="{89F1DAD2-AC4E-4226-BFE2-4096AF40F3EF}" type="parTrans" cxnId="{624423EA-88A7-4F11-AB55-EAC9383C36CF}">
      <dgm:prSet/>
      <dgm:spPr/>
      <dgm:t>
        <a:bodyPr/>
        <a:lstStyle/>
        <a:p>
          <a:endParaRPr lang="en-US"/>
        </a:p>
      </dgm:t>
    </dgm:pt>
    <dgm:pt modelId="{4D7BA122-ECFB-4D81-8BA4-57A62A906042}" type="sibTrans" cxnId="{624423EA-88A7-4F11-AB55-EAC9383C36CF}">
      <dgm:prSet/>
      <dgm:spPr/>
      <dgm:t>
        <a:bodyPr/>
        <a:lstStyle/>
        <a:p>
          <a:endParaRPr lang="en-US"/>
        </a:p>
      </dgm:t>
    </dgm:pt>
    <dgm:pt modelId="{7E7A6A4F-66E6-46AC-8FCF-01817431BBD4}" type="pres">
      <dgm:prSet presAssocID="{D05B39D6-9BBE-430A-8B46-7BF996F38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FF70D-6239-44DC-ACE6-8E1A132D8CD4}" type="pres">
      <dgm:prSet presAssocID="{8780169A-B0F7-4714-B8FF-91DE3094D946}" presName="linNode" presStyleCnt="0"/>
      <dgm:spPr/>
    </dgm:pt>
    <dgm:pt modelId="{645ABA03-E429-4426-B6EA-D5DA0914C461}" type="pres">
      <dgm:prSet presAssocID="{8780169A-B0F7-4714-B8FF-91DE3094D94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E4151-34CC-44A6-BE1E-47DA4A0A1572}" type="pres">
      <dgm:prSet presAssocID="{8780169A-B0F7-4714-B8FF-91DE3094D94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AC6F2-9515-4DE1-A250-C927C4B6B556}" type="pres">
      <dgm:prSet presAssocID="{8493BA00-64C4-4C11-87BA-8DAFA3DC5144}" presName="sp" presStyleCnt="0"/>
      <dgm:spPr/>
    </dgm:pt>
    <dgm:pt modelId="{B79DB316-C9A4-4D45-9CAA-6194F7218B69}" type="pres">
      <dgm:prSet presAssocID="{556FB371-5568-4DE5-BAA8-FD53C11F9F0E}" presName="linNode" presStyleCnt="0"/>
      <dgm:spPr/>
    </dgm:pt>
    <dgm:pt modelId="{4B07DBA6-6F39-4561-AF0B-34DC8F91DCF5}" type="pres">
      <dgm:prSet presAssocID="{556FB371-5568-4DE5-BAA8-FD53C11F9F0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BD8DA-35A5-4373-B301-6478C042260B}" type="pres">
      <dgm:prSet presAssocID="{556FB371-5568-4DE5-BAA8-FD53C11F9F0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6DE10-A824-4327-BCB8-C7191EE74A22}" type="pres">
      <dgm:prSet presAssocID="{0F117D72-C7D0-428C-BB3A-ECDD94468E66}" presName="sp" presStyleCnt="0"/>
      <dgm:spPr/>
    </dgm:pt>
    <dgm:pt modelId="{DCF5D708-CB08-4591-BC8D-67826721B620}" type="pres">
      <dgm:prSet presAssocID="{7676492A-19C5-45C5-B32A-A9532E7FE3FD}" presName="linNode" presStyleCnt="0"/>
      <dgm:spPr/>
    </dgm:pt>
    <dgm:pt modelId="{6A516A8A-1FF6-4F06-95B3-A549A7D2AA5B}" type="pres">
      <dgm:prSet presAssocID="{7676492A-19C5-45C5-B32A-A9532E7FE3F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AAA74-26A2-46D2-A06A-78381C2886EB}" type="pres">
      <dgm:prSet presAssocID="{7676492A-19C5-45C5-B32A-A9532E7FE3F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EB10D-B80D-426B-8E9A-0BD8CF6FDE60}" type="pres">
      <dgm:prSet presAssocID="{A19A9179-4FEB-4AF5-B60D-EFDB6AB1B9BD}" presName="sp" presStyleCnt="0"/>
      <dgm:spPr/>
    </dgm:pt>
    <dgm:pt modelId="{047C94D7-DABC-4154-8A3E-29E41863F8C9}" type="pres">
      <dgm:prSet presAssocID="{924AEA59-6043-4799-B1A1-35290CF2D323}" presName="linNode" presStyleCnt="0"/>
      <dgm:spPr/>
    </dgm:pt>
    <dgm:pt modelId="{4F1884F0-6327-45E3-891A-544DB637D10C}" type="pres">
      <dgm:prSet presAssocID="{924AEA59-6043-4799-B1A1-35290CF2D32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389DA-066B-4E41-A2E1-EC19843DBBC2}" type="pres">
      <dgm:prSet presAssocID="{924AEA59-6043-4799-B1A1-35290CF2D32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1BCE2-247A-467F-8280-17CC8A9D75A1}" type="presOf" srcId="{924AEA59-6043-4799-B1A1-35290CF2D323}" destId="{4F1884F0-6327-45E3-891A-544DB637D10C}" srcOrd="0" destOrd="0" presId="urn:microsoft.com/office/officeart/2005/8/layout/vList5"/>
    <dgm:cxn modelId="{CB21CFF0-0841-4C19-B08E-617E23E0F0F1}" srcId="{8780169A-B0F7-4714-B8FF-91DE3094D946}" destId="{21E77D8F-470E-4B6A-A833-B0AF0BDE9A20}" srcOrd="0" destOrd="0" parTransId="{4C4795FC-2FF9-44F5-95A6-80E836B97C99}" sibTransId="{98AEFE05-DC21-4810-BD0E-FF5DD45E3AA9}"/>
    <dgm:cxn modelId="{C14679E3-30F1-4A31-8189-7944EB44A96A}" type="presOf" srcId="{8780169A-B0F7-4714-B8FF-91DE3094D946}" destId="{645ABA03-E429-4426-B6EA-D5DA0914C461}" srcOrd="0" destOrd="0" presId="urn:microsoft.com/office/officeart/2005/8/layout/vList5"/>
    <dgm:cxn modelId="{C7C72CB3-FE47-4463-9635-BF76ED5A8ADF}" type="presOf" srcId="{7676492A-19C5-45C5-B32A-A9532E7FE3FD}" destId="{6A516A8A-1FF6-4F06-95B3-A549A7D2AA5B}" srcOrd="0" destOrd="0" presId="urn:microsoft.com/office/officeart/2005/8/layout/vList5"/>
    <dgm:cxn modelId="{D3DF364C-7A7A-4136-A268-903D26F38D18}" type="presOf" srcId="{21E77D8F-470E-4B6A-A833-B0AF0BDE9A20}" destId="{52FE4151-34CC-44A6-BE1E-47DA4A0A1572}" srcOrd="0" destOrd="0" presId="urn:microsoft.com/office/officeart/2005/8/layout/vList5"/>
    <dgm:cxn modelId="{DFC9CA99-E920-44D4-859B-E5AEEE11877E}" type="presOf" srcId="{71A2E671-487A-4596-8443-039B943058EC}" destId="{EB6AAA74-26A2-46D2-A06A-78381C2886EB}" srcOrd="0" destOrd="1" presId="urn:microsoft.com/office/officeart/2005/8/layout/vList5"/>
    <dgm:cxn modelId="{624423EA-88A7-4F11-AB55-EAC9383C36CF}" srcId="{924AEA59-6043-4799-B1A1-35290CF2D323}" destId="{31F67C6E-6710-4DB1-A7E3-500709C7167B}" srcOrd="1" destOrd="0" parTransId="{89F1DAD2-AC4E-4226-BFE2-4096AF40F3EF}" sibTransId="{4D7BA122-ECFB-4D81-8BA4-57A62A906042}"/>
    <dgm:cxn modelId="{ED4A0745-1A8B-4182-B34E-316998262ED0}" srcId="{7676492A-19C5-45C5-B32A-A9532E7FE3FD}" destId="{D607BECF-1A00-4EF6-BEB4-070D056D70F7}" srcOrd="0" destOrd="0" parTransId="{EF0EAD6C-B813-4C2C-B0F6-23815B9CA9D1}" sibTransId="{FEC7108C-B433-4C0F-A2B3-5DCB7A22A876}"/>
    <dgm:cxn modelId="{A95EEE05-EF67-429E-B70E-8D7CBA303612}" srcId="{7676492A-19C5-45C5-B32A-A9532E7FE3FD}" destId="{71A2E671-487A-4596-8443-039B943058EC}" srcOrd="1" destOrd="0" parTransId="{3E269B54-3269-4C0C-BC68-4269FB4842F9}" sibTransId="{7C62461A-11C9-4422-ACCD-379CA57ADF8A}"/>
    <dgm:cxn modelId="{C2C70581-7402-4133-9FFE-9D909BEED306}" type="presOf" srcId="{D607BECF-1A00-4EF6-BEB4-070D056D70F7}" destId="{EB6AAA74-26A2-46D2-A06A-78381C2886EB}" srcOrd="0" destOrd="0" presId="urn:microsoft.com/office/officeart/2005/8/layout/vList5"/>
    <dgm:cxn modelId="{5C6537C5-7346-432D-9D69-0FA243E29740}" srcId="{D05B39D6-9BBE-430A-8B46-7BF996F38E0E}" destId="{924AEA59-6043-4799-B1A1-35290CF2D323}" srcOrd="3" destOrd="0" parTransId="{BC22ADD8-879F-47FF-922E-700BF0544F99}" sibTransId="{5B9FA4DC-8899-4AE3-9229-019645EBF184}"/>
    <dgm:cxn modelId="{F4FBAE94-7D6F-44C3-88C8-DF67250BA88E}" srcId="{556FB371-5568-4DE5-BAA8-FD53C11F9F0E}" destId="{3124B4AF-2531-4E79-B788-6E20D30CD907}" srcOrd="0" destOrd="0" parTransId="{776CCAEE-165D-4517-A80B-C801EC52D126}" sibTransId="{51588C90-A021-4FD7-9A7C-CDD3C59BA2D1}"/>
    <dgm:cxn modelId="{3271318B-1BC4-4852-AE77-4E0B057C9819}" type="presOf" srcId="{31F67C6E-6710-4DB1-A7E3-500709C7167B}" destId="{AE3389DA-066B-4E41-A2E1-EC19843DBBC2}" srcOrd="0" destOrd="1" presId="urn:microsoft.com/office/officeart/2005/8/layout/vList5"/>
    <dgm:cxn modelId="{6650B13D-8B18-4135-8DD7-059094E39630}" srcId="{924AEA59-6043-4799-B1A1-35290CF2D323}" destId="{DC8F3180-930F-4E96-AC1E-ED3E4A7D04BA}" srcOrd="0" destOrd="0" parTransId="{3C59384B-23A0-43AC-88E5-B77E8681D16D}" sibTransId="{2724DC25-0F20-4E3D-BC9C-B7579F465E52}"/>
    <dgm:cxn modelId="{97B00E29-2F18-4B34-9E12-29C6FB8ADEEE}" type="presOf" srcId="{DC8F3180-930F-4E96-AC1E-ED3E4A7D04BA}" destId="{AE3389DA-066B-4E41-A2E1-EC19843DBBC2}" srcOrd="0" destOrd="0" presId="urn:microsoft.com/office/officeart/2005/8/layout/vList5"/>
    <dgm:cxn modelId="{BE2069F1-1A82-49BB-AF0B-2BE8E19DDB81}" srcId="{D05B39D6-9BBE-430A-8B46-7BF996F38E0E}" destId="{8780169A-B0F7-4714-B8FF-91DE3094D946}" srcOrd="0" destOrd="0" parTransId="{F3F0280F-785E-4613-885A-3D31F627566D}" sibTransId="{8493BA00-64C4-4C11-87BA-8DAFA3DC5144}"/>
    <dgm:cxn modelId="{648B9774-993B-4A16-AB3D-EBAB81E99124}" type="presOf" srcId="{3124B4AF-2531-4E79-B788-6E20D30CD907}" destId="{29CBD8DA-35A5-4373-B301-6478C042260B}" srcOrd="0" destOrd="0" presId="urn:microsoft.com/office/officeart/2005/8/layout/vList5"/>
    <dgm:cxn modelId="{9F9DA2D9-4430-4EA3-9F80-28DF4A7CD705}" type="presOf" srcId="{556FB371-5568-4DE5-BAA8-FD53C11F9F0E}" destId="{4B07DBA6-6F39-4561-AF0B-34DC8F91DCF5}" srcOrd="0" destOrd="0" presId="urn:microsoft.com/office/officeart/2005/8/layout/vList5"/>
    <dgm:cxn modelId="{7A15AEBA-C85F-4EAB-BF2B-9926D31F6CBB}" srcId="{D05B39D6-9BBE-430A-8B46-7BF996F38E0E}" destId="{7676492A-19C5-45C5-B32A-A9532E7FE3FD}" srcOrd="2" destOrd="0" parTransId="{5FD11EBB-F425-4778-9CE6-882CB3B01AFA}" sibTransId="{A19A9179-4FEB-4AF5-B60D-EFDB6AB1B9BD}"/>
    <dgm:cxn modelId="{FE24FD89-5ED4-4993-A812-2A9438708E17}" type="presOf" srcId="{D05B39D6-9BBE-430A-8B46-7BF996F38E0E}" destId="{7E7A6A4F-66E6-46AC-8FCF-01817431BBD4}" srcOrd="0" destOrd="0" presId="urn:microsoft.com/office/officeart/2005/8/layout/vList5"/>
    <dgm:cxn modelId="{D6E8B58E-DB55-47CD-868B-24D50FED2A04}" srcId="{D05B39D6-9BBE-430A-8B46-7BF996F38E0E}" destId="{556FB371-5568-4DE5-BAA8-FD53C11F9F0E}" srcOrd="1" destOrd="0" parTransId="{08CD0712-9037-4CA5-9B03-0EE982215BE7}" sibTransId="{0F117D72-C7D0-428C-BB3A-ECDD94468E66}"/>
    <dgm:cxn modelId="{98D2A2C0-D120-470D-BC04-00C7C1C242E6}" type="presParOf" srcId="{7E7A6A4F-66E6-46AC-8FCF-01817431BBD4}" destId="{C09FF70D-6239-44DC-ACE6-8E1A132D8CD4}" srcOrd="0" destOrd="0" presId="urn:microsoft.com/office/officeart/2005/8/layout/vList5"/>
    <dgm:cxn modelId="{053CB5A8-0C58-4705-A280-843C4FDEA21C}" type="presParOf" srcId="{C09FF70D-6239-44DC-ACE6-8E1A132D8CD4}" destId="{645ABA03-E429-4426-B6EA-D5DA0914C461}" srcOrd="0" destOrd="0" presId="urn:microsoft.com/office/officeart/2005/8/layout/vList5"/>
    <dgm:cxn modelId="{A61A5AED-3558-4AF2-A785-7285C42984AE}" type="presParOf" srcId="{C09FF70D-6239-44DC-ACE6-8E1A132D8CD4}" destId="{52FE4151-34CC-44A6-BE1E-47DA4A0A1572}" srcOrd="1" destOrd="0" presId="urn:microsoft.com/office/officeart/2005/8/layout/vList5"/>
    <dgm:cxn modelId="{C7354E81-57D9-4408-9024-4624013745E3}" type="presParOf" srcId="{7E7A6A4F-66E6-46AC-8FCF-01817431BBD4}" destId="{1D0AC6F2-9515-4DE1-A250-C927C4B6B556}" srcOrd="1" destOrd="0" presId="urn:microsoft.com/office/officeart/2005/8/layout/vList5"/>
    <dgm:cxn modelId="{5C21C7A6-E959-4D4D-ABB7-3EB349C76170}" type="presParOf" srcId="{7E7A6A4F-66E6-46AC-8FCF-01817431BBD4}" destId="{B79DB316-C9A4-4D45-9CAA-6194F7218B69}" srcOrd="2" destOrd="0" presId="urn:microsoft.com/office/officeart/2005/8/layout/vList5"/>
    <dgm:cxn modelId="{ADCEF1A1-28DE-4743-A18C-1FE97E724BC2}" type="presParOf" srcId="{B79DB316-C9A4-4D45-9CAA-6194F7218B69}" destId="{4B07DBA6-6F39-4561-AF0B-34DC8F91DCF5}" srcOrd="0" destOrd="0" presId="urn:microsoft.com/office/officeart/2005/8/layout/vList5"/>
    <dgm:cxn modelId="{05411408-6F13-41C5-B023-B00244F3DA16}" type="presParOf" srcId="{B79DB316-C9A4-4D45-9CAA-6194F7218B69}" destId="{29CBD8DA-35A5-4373-B301-6478C042260B}" srcOrd="1" destOrd="0" presId="urn:microsoft.com/office/officeart/2005/8/layout/vList5"/>
    <dgm:cxn modelId="{1A9F6E50-F92F-4BC7-94EE-C0DDBE66CCA7}" type="presParOf" srcId="{7E7A6A4F-66E6-46AC-8FCF-01817431BBD4}" destId="{DA06DE10-A824-4327-BCB8-C7191EE74A22}" srcOrd="3" destOrd="0" presId="urn:microsoft.com/office/officeart/2005/8/layout/vList5"/>
    <dgm:cxn modelId="{FFA32CDB-BF6E-4B2A-8466-9A0A20D24AC6}" type="presParOf" srcId="{7E7A6A4F-66E6-46AC-8FCF-01817431BBD4}" destId="{DCF5D708-CB08-4591-BC8D-67826721B620}" srcOrd="4" destOrd="0" presId="urn:microsoft.com/office/officeart/2005/8/layout/vList5"/>
    <dgm:cxn modelId="{258CE87C-DF55-4A20-83EE-49C67A42605C}" type="presParOf" srcId="{DCF5D708-CB08-4591-BC8D-67826721B620}" destId="{6A516A8A-1FF6-4F06-95B3-A549A7D2AA5B}" srcOrd="0" destOrd="0" presId="urn:microsoft.com/office/officeart/2005/8/layout/vList5"/>
    <dgm:cxn modelId="{BE341A07-CD2E-42B7-BA89-E6EC22E9D3E6}" type="presParOf" srcId="{DCF5D708-CB08-4591-BC8D-67826721B620}" destId="{EB6AAA74-26A2-46D2-A06A-78381C2886EB}" srcOrd="1" destOrd="0" presId="urn:microsoft.com/office/officeart/2005/8/layout/vList5"/>
    <dgm:cxn modelId="{6A6354DE-34D7-4169-B7DF-95B71CEEE097}" type="presParOf" srcId="{7E7A6A4F-66E6-46AC-8FCF-01817431BBD4}" destId="{451EB10D-B80D-426B-8E9A-0BD8CF6FDE60}" srcOrd="5" destOrd="0" presId="urn:microsoft.com/office/officeart/2005/8/layout/vList5"/>
    <dgm:cxn modelId="{4070FBD7-5CDD-416D-AB47-3DCEE2021A6C}" type="presParOf" srcId="{7E7A6A4F-66E6-46AC-8FCF-01817431BBD4}" destId="{047C94D7-DABC-4154-8A3E-29E41863F8C9}" srcOrd="6" destOrd="0" presId="urn:microsoft.com/office/officeart/2005/8/layout/vList5"/>
    <dgm:cxn modelId="{079190B3-02A1-4C50-AF89-51A2D2BDE314}" type="presParOf" srcId="{047C94D7-DABC-4154-8A3E-29E41863F8C9}" destId="{4F1884F0-6327-45E3-891A-544DB637D10C}" srcOrd="0" destOrd="0" presId="urn:microsoft.com/office/officeart/2005/8/layout/vList5"/>
    <dgm:cxn modelId="{41C9175C-B573-4172-A7C7-8830178B3054}" type="presParOf" srcId="{047C94D7-DABC-4154-8A3E-29E41863F8C9}" destId="{AE3389DA-066B-4E41-A2E1-EC19843DBB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FE4151-34CC-44A6-BE1E-47DA4A0A1572}">
      <dsp:nvSpPr>
        <dsp:cNvPr id="0" name=""/>
        <dsp:cNvSpPr/>
      </dsp:nvSpPr>
      <dsp:spPr>
        <a:xfrm rot="5400000">
          <a:off x="4772195" y="-1838572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 recorder in upstream of reservoir preferably  at the bridge</a:t>
          </a:r>
          <a:endParaRPr lang="en-US" sz="1800" kern="1200" dirty="0"/>
        </a:p>
      </dsp:txBody>
      <dsp:txXfrm rot="5400000">
        <a:off x="4772195" y="-1838572"/>
        <a:ext cx="1037884" cy="4979893"/>
      </dsp:txXfrm>
    </dsp:sp>
    <dsp:sp modelId="{645ABA03-E429-4426-B6EA-D5DA0914C461}">
      <dsp:nvSpPr>
        <dsp:cNvPr id="0" name=""/>
        <dsp:cNvSpPr/>
      </dsp:nvSpPr>
      <dsp:spPr>
        <a:xfrm>
          <a:off x="0" y="2697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Inflow</a:t>
          </a:r>
          <a:endParaRPr lang="en-US" sz="3800" kern="1200" dirty="0"/>
        </a:p>
      </dsp:txBody>
      <dsp:txXfrm>
        <a:off x="0" y="2697"/>
        <a:ext cx="2801190" cy="1297355"/>
      </dsp:txXfrm>
    </dsp:sp>
    <dsp:sp modelId="{29CBD8DA-35A5-4373-B301-6478C042260B}">
      <dsp:nvSpPr>
        <dsp:cNvPr id="0" name=""/>
        <dsp:cNvSpPr/>
      </dsp:nvSpPr>
      <dsp:spPr>
        <a:xfrm rot="5400000">
          <a:off x="4772195" y="-476349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level:: Shaft encoder if stilling well exists or Radar/Ultrasonic in reservoir </a:t>
          </a:r>
          <a:endParaRPr lang="en-US" sz="1800" kern="1200" dirty="0"/>
        </a:p>
      </dsp:txBody>
      <dsp:txXfrm rot="5400000">
        <a:off x="4772195" y="-476349"/>
        <a:ext cx="1037884" cy="4979893"/>
      </dsp:txXfrm>
    </dsp:sp>
    <dsp:sp modelId="{4B07DBA6-6F39-4561-AF0B-34DC8F91DCF5}">
      <dsp:nvSpPr>
        <dsp:cNvPr id="0" name=""/>
        <dsp:cNvSpPr/>
      </dsp:nvSpPr>
      <dsp:spPr>
        <a:xfrm>
          <a:off x="0" y="1364920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Storage</a:t>
          </a:r>
          <a:endParaRPr lang="en-US" sz="3800" kern="1200" dirty="0"/>
        </a:p>
      </dsp:txBody>
      <dsp:txXfrm>
        <a:off x="0" y="1364920"/>
        <a:ext cx="2801190" cy="1297355"/>
      </dsp:txXfrm>
    </dsp:sp>
    <dsp:sp modelId="{EB6AAA74-26A2-46D2-A06A-78381C2886EB}">
      <dsp:nvSpPr>
        <dsp:cNvPr id="0" name=""/>
        <dsp:cNvSpPr/>
      </dsp:nvSpPr>
      <dsp:spPr>
        <a:xfrm rot="5400000">
          <a:off x="4772195" y="885873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Gated Spillway:  Gate sensors to monitor opening and  estimate discharge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 in the downstream of spillway in the river.</a:t>
          </a:r>
          <a:endParaRPr lang="en-US" sz="1800" kern="1200" dirty="0"/>
        </a:p>
      </dsp:txBody>
      <dsp:txXfrm rot="5400000">
        <a:off x="4772195" y="885873"/>
        <a:ext cx="1037884" cy="4979893"/>
      </dsp:txXfrm>
    </dsp:sp>
    <dsp:sp modelId="{6A516A8A-1FF6-4F06-95B3-A549A7D2AA5B}">
      <dsp:nvSpPr>
        <dsp:cNvPr id="0" name=""/>
        <dsp:cNvSpPr/>
      </dsp:nvSpPr>
      <dsp:spPr>
        <a:xfrm>
          <a:off x="0" y="2727142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Spillway Outflow</a:t>
          </a:r>
          <a:endParaRPr lang="en-US" sz="3800" kern="1200" dirty="0"/>
        </a:p>
      </dsp:txBody>
      <dsp:txXfrm>
        <a:off x="0" y="2727142"/>
        <a:ext cx="2801190" cy="1297355"/>
      </dsp:txXfrm>
    </dsp:sp>
    <dsp:sp modelId="{AE3389DA-066B-4E41-A2E1-EC19843DBBC2}">
      <dsp:nvSpPr>
        <dsp:cNvPr id="0" name=""/>
        <dsp:cNvSpPr/>
      </dsp:nvSpPr>
      <dsp:spPr>
        <a:xfrm rot="5400000">
          <a:off x="4772195" y="2248096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Gated Spillway:  Gate sensors to monitor opening and  estimate discharge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Water level in the downstream of spillway in canal</a:t>
          </a:r>
          <a:endParaRPr lang="en-US" sz="1700" kern="1200" dirty="0"/>
        </a:p>
      </dsp:txBody>
      <dsp:txXfrm rot="5400000">
        <a:off x="4772195" y="2248096"/>
        <a:ext cx="1037884" cy="4979893"/>
      </dsp:txXfrm>
    </dsp:sp>
    <dsp:sp modelId="{4F1884F0-6327-45E3-891A-544DB637D10C}">
      <dsp:nvSpPr>
        <dsp:cNvPr id="0" name=""/>
        <dsp:cNvSpPr/>
      </dsp:nvSpPr>
      <dsp:spPr>
        <a:xfrm>
          <a:off x="0" y="4089365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Canal Outflow</a:t>
          </a:r>
          <a:endParaRPr lang="en-US" sz="3800" kern="1200" dirty="0"/>
        </a:p>
      </dsp:txBody>
      <dsp:txXfrm>
        <a:off x="0" y="4089365"/>
        <a:ext cx="2801190" cy="129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E645-2F72-45B0-A58C-CC71F79A11FF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F178-BA89-4599-A57A-FFAB34E78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13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– Integrated Reservoir Monitoring System</a:t>
            </a:r>
            <a:endParaRPr lang="en-US" dirty="0"/>
          </a:p>
        </p:txBody>
      </p:sp>
      <p:pic>
        <p:nvPicPr>
          <p:cNvPr id="4" name="Picture 2" descr="http://upload.wikimedia.org/wikipedia/commons/e/ee/Gate_controlled_Spillway_of_Bhima_d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500"/>
            <a:ext cx="4915963" cy="3686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67" y="1600200"/>
            <a:ext cx="6728865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8" y="2951195"/>
            <a:ext cx="4724400" cy="317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126163"/>
            <a:ext cx="39624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Reservoir Inflow Radar on Bridge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57800" y="4724400"/>
            <a:ext cx="313678" cy="1401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90455" y="2219358"/>
            <a:ext cx="1191345" cy="724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Content Placeholder 3" descr="olinda 1(1)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834" y="709536"/>
            <a:ext cx="4057650" cy="5410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00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Outflow</a:t>
            </a:r>
          </a:p>
          <a:p>
            <a:pPr lvl="1"/>
            <a:r>
              <a:rPr lang="en-US" dirty="0" smtClean="0"/>
              <a:t>Option 1 – Gate sensors on all canals and river outlet</a:t>
            </a:r>
          </a:p>
          <a:p>
            <a:pPr lvl="2"/>
            <a:r>
              <a:rPr lang="en-US" dirty="0" smtClean="0"/>
              <a:t>Needed on all gates</a:t>
            </a:r>
          </a:p>
          <a:p>
            <a:pPr lvl="2"/>
            <a:r>
              <a:rPr lang="en-US" dirty="0" smtClean="0"/>
              <a:t>May be suitable option if Automation of Canal gates is needed in future</a:t>
            </a:r>
          </a:p>
          <a:p>
            <a:pPr lvl="2"/>
            <a:r>
              <a:rPr lang="en-US" dirty="0" smtClean="0"/>
              <a:t>Expansive option if number of gates is high</a:t>
            </a:r>
          </a:p>
          <a:p>
            <a:pPr lvl="2"/>
            <a:r>
              <a:rPr lang="en-US" dirty="0" smtClean="0"/>
              <a:t>Can share same telemetry infrastructure of Dam level sensor as distance is short</a:t>
            </a:r>
          </a:p>
          <a:p>
            <a:pPr lvl="2"/>
            <a:r>
              <a:rPr lang="en-US" dirty="0" smtClean="0"/>
              <a:t>Can be calibrated for discharge measurements, no rating curve needed</a:t>
            </a:r>
          </a:p>
          <a:p>
            <a:pPr lvl="1"/>
            <a:r>
              <a:rPr lang="en-US" dirty="0" smtClean="0"/>
              <a:t>Option 2 – Water level sensors on all canals and River outlet</a:t>
            </a:r>
          </a:p>
          <a:p>
            <a:pPr lvl="2"/>
            <a:r>
              <a:rPr lang="en-US" dirty="0" smtClean="0"/>
              <a:t>Might need own telemetry system, as distance from Dam could be high</a:t>
            </a:r>
          </a:p>
          <a:p>
            <a:pPr lvl="2"/>
            <a:r>
              <a:rPr lang="en-US" dirty="0" smtClean="0"/>
              <a:t>Would need rating curves for all water level locations</a:t>
            </a:r>
          </a:p>
          <a:p>
            <a:pPr lvl="1"/>
            <a:r>
              <a:rPr lang="en-US" dirty="0" smtClean="0"/>
              <a:t>A combination of options, with Water level in canals and Gate sensors for spillway / river outlet</a:t>
            </a:r>
          </a:p>
          <a:p>
            <a:pPr lvl="1"/>
            <a:r>
              <a:rPr lang="en-US" dirty="0" smtClean="0"/>
              <a:t>A compromise would be needed based on number of sensors needed and number of telemetry stations needed</a:t>
            </a:r>
          </a:p>
          <a:p>
            <a:pPr lvl="1"/>
            <a:r>
              <a:rPr lang="en-US" dirty="0" smtClean="0"/>
              <a:t>If the hydropower is installed, it is possible to tap energy generation (for each turbine) from SCADA system and using rating curve of turbines, outflow may be estimated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511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4038600" cy="2716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172200"/>
            <a:ext cx="3962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Canal 1 Water Level radar 100 m away from Gates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715000" y="5334000"/>
            <a:ext cx="4572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4863419"/>
            <a:ext cx="990600" cy="1080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95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67" y="1600200"/>
            <a:ext cx="6728865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36018"/>
            <a:ext cx="4419600" cy="29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3638" y="6095327"/>
            <a:ext cx="3962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Canal 2 Water Level Shaft Encoder on Stilling Well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590800" y="4822372"/>
            <a:ext cx="1828800" cy="1272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6019800" y="5105400"/>
            <a:ext cx="515038" cy="989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19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89"/>
          <a:stretch/>
        </p:blipFill>
        <p:spPr bwMode="auto">
          <a:xfrm>
            <a:off x="1354975" y="1620441"/>
            <a:ext cx="7585364" cy="52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572000" y="2971800"/>
            <a:ext cx="990600" cy="113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68830" y="5715000"/>
            <a:ext cx="206017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Reservoir Water level Sensor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1961279" y="3352800"/>
            <a:ext cx="437636" cy="236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88807" y="4104620"/>
            <a:ext cx="38100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Outflow Gate Sensors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Reservoir Monitoring Example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- 2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68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ish\Desktop\Selected fotos\Integrated Reservoir\comple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" y="2171397"/>
            <a:ext cx="9065845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ish\Desktop\Selected fotos\Integrated Reservoir\vs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" y="4410611"/>
            <a:ext cx="3003182" cy="2433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ish\Desktop\Selected fotos\Integrated Reservoir\rad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98" y="4410611"/>
            <a:ext cx="2924876" cy="2433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nish\Desktop\Selected fotos\Integrated Reservoir\ca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53" y="4381197"/>
            <a:ext cx="3848892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8195" idx="0"/>
          </p:cNvCxnSpPr>
          <p:nvPr/>
        </p:nvCxnSpPr>
        <p:spPr>
          <a:xfrm flipV="1">
            <a:off x="1546409" y="3314700"/>
            <a:ext cx="358591" cy="1095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196" idx="0"/>
          </p:cNvCxnSpPr>
          <p:nvPr/>
        </p:nvCxnSpPr>
        <p:spPr>
          <a:xfrm flipV="1">
            <a:off x="4022136" y="3276297"/>
            <a:ext cx="473664" cy="1134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7" idx="0"/>
          </p:cNvCxnSpPr>
          <p:nvPr/>
        </p:nvCxnSpPr>
        <p:spPr>
          <a:xfrm flipH="1" flipV="1">
            <a:off x="6324600" y="3314700"/>
            <a:ext cx="664399" cy="1066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8" name="Picture 6" descr="C:\Users\Anish\Desktop\Selected fotos\Integrated Reservoir\radial ga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43165"/>
            <a:ext cx="2743200" cy="2214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990600" y="1064267"/>
            <a:ext cx="1676400" cy="221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0" name="Picture 8" descr="C:\Users\Anish\Desktop\Selected fotos\Integrated Reservoir\gate sens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60" y="43166"/>
            <a:ext cx="3226440" cy="212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1420090" y="762000"/>
            <a:ext cx="3075710" cy="388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1" name="Picture 9" descr="C:\Users\Anish\Desktop\Selected fotos\Integrated Reservoir\gate level displ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58" y="4034"/>
            <a:ext cx="2606542" cy="2166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2600" y="1676400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Gate Level Sensor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657600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Automatic Weather Station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791200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VSAT Transmission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495800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Dam Water Level Sensor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6019800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Canal Outflow Sensor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2286000"/>
            <a:ext cx="304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of </a:t>
            </a:r>
            <a:r>
              <a:rPr lang="en-US" dirty="0" err="1" smtClean="0">
                <a:solidFill>
                  <a:srgbClr val="FF0000"/>
                </a:solidFill>
              </a:rPr>
              <a:t>Kharagwasla</a:t>
            </a:r>
            <a:r>
              <a:rPr lang="en-US" dirty="0" smtClean="0">
                <a:solidFill>
                  <a:srgbClr val="FF0000"/>
                </a:solidFill>
              </a:rPr>
              <a:t> Dam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1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ish\Desktop\Selected fotos\Integrated Reservoir\gate sens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4267200" cy="2804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ish\Desktop\Selected fotos\Integrated Reservoir\gate level dis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467100" cy="2881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nish\Desktop\Selected fotos\Integrated Reservoir\manual lev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655520"/>
            <a:ext cx="3686175" cy="4202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93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2514600"/>
            <a:ext cx="8001000" cy="22098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Examples that refer to products are intended for illustrative purposes only, and do not imply an endorsement or recommendation of any particular product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1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Integrated Reservoir Monitoring System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219200"/>
            <a:ext cx="3886200" cy="5410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Inflow Monitoring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River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Tributaries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Rainfall on Reservoir Area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Outflow Monitoring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Flow through Spillway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Flow from Canals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Change in Storage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Change in Water Levels (through Elevation Area Volume Curves)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Evaporation loss (through Meteorological parameters)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31242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Reservoir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  <a:endCxn id="12" idx="0"/>
          </p:cNvCxnSpPr>
          <p:nvPr/>
        </p:nvCxnSpPr>
        <p:spPr>
          <a:xfrm flipH="1">
            <a:off x="6324600" y="40386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62600" y="18288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Spillway</a:t>
            </a:r>
          </a:p>
          <a:p>
            <a:pPr algn="ctr"/>
            <a:r>
              <a:rPr lang="en-US" sz="1200" dirty="0" smtClean="0"/>
              <a:t>(Gate Level Sensors)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467600" y="18288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Canal Outlets</a:t>
            </a:r>
          </a:p>
          <a:p>
            <a:pPr algn="ctr"/>
            <a:r>
              <a:rPr lang="en-US" sz="1200" dirty="0" smtClean="0"/>
              <a:t>(Gate Level Sensors)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7848600" y="2362200"/>
            <a:ext cx="3429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62600" y="45720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Inflow</a:t>
            </a:r>
          </a:p>
          <a:p>
            <a:pPr algn="ctr"/>
            <a:r>
              <a:rPr lang="en-US" sz="1200" dirty="0" smtClean="0"/>
              <a:t>(Water Level Sensors)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391400" y="45720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Rainfall</a:t>
            </a:r>
          </a:p>
          <a:p>
            <a:pPr algn="ctr"/>
            <a:r>
              <a:rPr lang="en-US" sz="1200" dirty="0" smtClean="0"/>
              <a:t>(Automatic Rain Gauge)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6" idx="0"/>
            <a:endCxn id="9" idx="2"/>
          </p:cNvCxnSpPr>
          <p:nvPr/>
        </p:nvCxnSpPr>
        <p:spPr>
          <a:xfrm flipH="1" flipV="1">
            <a:off x="6286500" y="2362200"/>
            <a:ext cx="14859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3" idx="0"/>
          </p:cNvCxnSpPr>
          <p:nvPr/>
        </p:nvCxnSpPr>
        <p:spPr>
          <a:xfrm>
            <a:off x="7772400" y="40386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43400" y="28956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Change in Storage</a:t>
            </a:r>
          </a:p>
          <a:p>
            <a:pPr algn="ctr"/>
            <a:r>
              <a:rPr lang="en-US" sz="1200" dirty="0" smtClean="0"/>
              <a:t>(Water Level Sensors)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6" idx="1"/>
            <a:endCxn id="21" idx="3"/>
          </p:cNvCxnSpPr>
          <p:nvPr/>
        </p:nvCxnSpPr>
        <p:spPr>
          <a:xfrm flipH="1" flipV="1">
            <a:off x="5867400" y="3238500"/>
            <a:ext cx="762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43400" y="37338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Evaporation Loss</a:t>
            </a:r>
          </a:p>
          <a:p>
            <a:pPr algn="ctr"/>
            <a:r>
              <a:rPr lang="en-US" sz="1200" dirty="0" smtClean="0"/>
              <a:t>(Automatic Weather Station)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6" idx="1"/>
            <a:endCxn id="32" idx="3"/>
          </p:cNvCxnSpPr>
          <p:nvPr/>
        </p:nvCxnSpPr>
        <p:spPr>
          <a:xfrm flipH="1">
            <a:off x="5867400" y="3581400"/>
            <a:ext cx="762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95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Integrated Reservoir Monitoring System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56038511"/>
              </p:ext>
            </p:extLst>
          </p:nvPr>
        </p:nvGraphicFramePr>
        <p:xfrm>
          <a:off x="1134316" y="1447800"/>
          <a:ext cx="7781084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1560920" y="4267479"/>
            <a:ext cx="41242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2395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Need all components of reservoir water balance</a:t>
            </a:r>
          </a:p>
          <a:p>
            <a:pPr lvl="1"/>
            <a:r>
              <a:rPr lang="en-US" dirty="0" smtClean="0"/>
              <a:t>Inflow + outflow + change in Storage = 0</a:t>
            </a:r>
          </a:p>
          <a:p>
            <a:pPr lvl="1"/>
            <a:r>
              <a:rPr lang="en-US" dirty="0" smtClean="0"/>
              <a:t>If sensors are installed for 2 components, third can be estimated</a:t>
            </a:r>
          </a:p>
          <a:p>
            <a:pPr lvl="1"/>
            <a:r>
              <a:rPr lang="en-US" dirty="0" smtClean="0"/>
              <a:t>However, if all three components are not measured, the losses of reservoir (evaporation and seepage) would be counted towards underestimated inflow or overestimated outflow</a:t>
            </a:r>
          </a:p>
          <a:p>
            <a:r>
              <a:rPr lang="en-US" dirty="0" smtClean="0"/>
              <a:t>Inflow Sensors</a:t>
            </a:r>
          </a:p>
          <a:p>
            <a:pPr lvl="1"/>
            <a:r>
              <a:rPr lang="en-US" dirty="0" smtClean="0"/>
              <a:t>On all tributaries contributing to inflow</a:t>
            </a:r>
          </a:p>
          <a:p>
            <a:r>
              <a:rPr lang="en-US" dirty="0" smtClean="0"/>
              <a:t>Outflow Sensors</a:t>
            </a:r>
          </a:p>
          <a:p>
            <a:pPr lvl="1"/>
            <a:r>
              <a:rPr lang="en-US" dirty="0" smtClean="0"/>
              <a:t>Gate Sensors On all Gates of Spill, Canals </a:t>
            </a:r>
          </a:p>
          <a:p>
            <a:pPr lvl="1"/>
            <a:r>
              <a:rPr lang="en-US" dirty="0" smtClean="0"/>
              <a:t>or at location downstream in all canals and River outflow</a:t>
            </a:r>
          </a:p>
          <a:p>
            <a:r>
              <a:rPr lang="en-US" dirty="0" smtClean="0"/>
              <a:t>Reservoir Water Level Sensor – On the Dam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560920" y="4267479"/>
            <a:ext cx="41242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356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3657600"/>
            <a:ext cx="2438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Inflow Sensor on Bridge Upstream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81800" y="2286000"/>
            <a:ext cx="762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500" y="4303931"/>
            <a:ext cx="1828800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Reservoir Water Level Sensor in Stilling Well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77900" y="5227261"/>
            <a:ext cx="1308100" cy="672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2500" y="5101994"/>
            <a:ext cx="1828800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Canal 1 Water Level radar 100 m Away from Gates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2667000" y="5471326"/>
            <a:ext cx="825500" cy="428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2800" y="5999047"/>
            <a:ext cx="1828800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Canal 2 Water Level shaft encoder in Stilling Well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438400" y="6164663"/>
            <a:ext cx="914400" cy="24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36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Reservoir Water Level</a:t>
            </a:r>
          </a:p>
          <a:p>
            <a:pPr lvl="1"/>
            <a:r>
              <a:rPr lang="en-US" dirty="0" smtClean="0"/>
              <a:t>First option is Shaft Encoder or Ultrasonic sensor if Gauge well available</a:t>
            </a:r>
          </a:p>
          <a:p>
            <a:pPr lvl="1"/>
            <a:r>
              <a:rPr lang="en-US" dirty="0" smtClean="0"/>
              <a:t>Second option is Radar from top of Dam, down looking at suitable location upstream side</a:t>
            </a:r>
          </a:p>
          <a:p>
            <a:pPr lvl="1"/>
            <a:r>
              <a:rPr lang="en-US" dirty="0" smtClean="0"/>
              <a:t>If none is available, Bubbler on upstream side of Dam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854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28"/>
            <a:ext cx="9144000" cy="61504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62200" y="1710340"/>
            <a:ext cx="6631527" cy="5151848"/>
            <a:chOff x="2286000" y="1676400"/>
            <a:chExt cx="6631527" cy="5151848"/>
          </a:xfrm>
        </p:grpSpPr>
        <p:sp>
          <p:nvSpPr>
            <p:cNvPr id="5" name="TextBox 4"/>
            <p:cNvSpPr txBox="1"/>
            <p:nvPr/>
          </p:nvSpPr>
          <p:spPr>
            <a:xfrm>
              <a:off x="4082143" y="6120362"/>
              <a:ext cx="4835384" cy="70788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Reservoir Water Level Sensor (Shaft Encoder) on stilling Well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167" t="4159" r="18333" b="5398"/>
            <a:stretch/>
          </p:blipFill>
          <p:spPr>
            <a:xfrm>
              <a:off x="3962400" y="1676400"/>
              <a:ext cx="4955127" cy="446573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2286000" y="3909267"/>
              <a:ext cx="1676400" cy="19581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5" idx="0"/>
          </p:cNvCxnSpPr>
          <p:nvPr/>
        </p:nvCxnSpPr>
        <p:spPr>
          <a:xfrm flipH="1" flipV="1">
            <a:off x="5334001" y="3733800"/>
            <a:ext cx="1242034" cy="2420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10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Inflow</a:t>
            </a:r>
          </a:p>
          <a:p>
            <a:pPr lvl="1"/>
            <a:r>
              <a:rPr lang="en-US" dirty="0" smtClean="0"/>
              <a:t>Inflow sensor on all Tributaries contributing to Reservoirs</a:t>
            </a:r>
          </a:p>
          <a:p>
            <a:pPr lvl="1"/>
            <a:r>
              <a:rPr lang="en-US" dirty="0" smtClean="0"/>
              <a:t>A location upstream of reservoir, such that water level in river is always ABOVE Full reservoir level (otherwise the station will be submerged when reservoir is full)</a:t>
            </a:r>
          </a:p>
          <a:p>
            <a:pPr lvl="1"/>
            <a:r>
              <a:rPr lang="en-US" dirty="0" smtClean="0"/>
              <a:t>Sometime the suitable location could be kilometers away, depending on size of reservoir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5699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1340</TotalTime>
  <Words>691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Hydrological Information System</vt:lpstr>
      <vt:lpstr>Slide 2</vt:lpstr>
      <vt:lpstr>Integrated Reservoir Monitoring System</vt:lpstr>
      <vt:lpstr>Integrated Reservoir Monitoring System</vt:lpstr>
      <vt:lpstr>Options for Reservoirs</vt:lpstr>
      <vt:lpstr>Reservoir Monitoring Example 1</vt:lpstr>
      <vt:lpstr>Criteria for selection</vt:lpstr>
      <vt:lpstr>Reservoir Monitoring Example 1</vt:lpstr>
      <vt:lpstr>Criteria for selection</vt:lpstr>
      <vt:lpstr>Reservoir Monitoring Example 1</vt:lpstr>
      <vt:lpstr>Criteria for selection</vt:lpstr>
      <vt:lpstr>Reservoir Monitoring Example 1</vt:lpstr>
      <vt:lpstr>Reservoir Monitoring Example 1</vt:lpstr>
      <vt:lpstr>Reservoir Monitoring Example 2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akbansal</cp:lastModifiedBy>
  <cp:revision>126</cp:revision>
  <dcterms:created xsi:type="dcterms:W3CDTF">2015-03-25T10:10:33Z</dcterms:created>
  <dcterms:modified xsi:type="dcterms:W3CDTF">2017-09-08T08:39:26Z</dcterms:modified>
</cp:coreProperties>
</file>